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BE46DD"/>
    <a:srgbClr val="1D7711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47E0-84B6-44AF-92FD-598BCE3C5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5BB59-2253-4E2C-A854-5CE13283C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8CC5C-81E8-44A7-9C25-A552DE57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0AFD-8831-45E9-973A-4F0587EB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11075-3AA9-43F1-A530-716C9F84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5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B631-763D-426A-9628-9005129C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D7235-F798-40CD-8550-7AC778648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F68F-42E2-46A4-817E-0AAD5768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276C6-EEDD-4DD6-B2EE-549B52B5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CD002-85AC-4C26-B112-6B5EF8A0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2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92210-033C-4F7F-9C82-CABBA0A1E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59922-3FFF-4B91-96A3-14055B9EB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73C0E-1C1A-4F63-8727-757EFF53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7ABF4-9BFD-4AB6-99AF-80717E06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4C07-0CDC-4C80-A51C-715DDB60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5F6F-5807-4EF3-9766-4A08C137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E7EC-F7DC-448C-A6FF-D448BB23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F0E15-7129-406F-B17C-826A6F86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765AB-1078-42C7-BB5D-5C58A7E1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C314-6AE8-4D85-90CB-538FBEE6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7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3D23-4818-404D-89C6-7D37250D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BF2C1-2DB9-4246-A30D-441C26A56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1E495-E34B-499D-8362-4E51B306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B0FCB-C430-4555-83D2-62271683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3919E-D32A-4D0E-95C7-6EFBE1C2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CAD6-A1B4-4114-9B18-EF11AC0D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802C-E155-4AC1-BBED-6AA556547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09F1D-F7BF-4428-8A04-38743F3D0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D463D-0DDF-4923-940D-90066EE8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484FA-65E5-4143-BBAE-1EBFA82F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0BD9E-6D55-4802-98A0-5AC9B12F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3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8B5-95C9-40C2-A8A1-717EE045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0D465-A26F-48C0-A78C-B1F5414F9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810AB-66E7-4606-8DC5-78A2A104D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388D4-8FAE-4E95-979D-CDA61E75C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A2D8-D269-44A7-BD7F-18C2DE76F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7DC2D-69CE-4C97-84A5-D91E60D1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79DC6-9C12-4D02-B522-281AA9B7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B6831-AF75-44A7-AB91-B5151D20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2A4A-4491-43CA-B5D7-EE52F019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EDAC0-37FF-4808-8A6F-2ECFF6BE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76ED-BEB6-46FE-89A7-5FEBA22C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F3E83-0B18-401B-8F03-218BAA88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4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B5A1-68F6-49A3-8F12-0A027E75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7C3DF-376C-4831-B77B-05AEFC29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F10A1-99AA-4190-9A41-58348794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8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7233-84A2-4140-BC22-7395FE44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5CE42-AA96-4C19-B085-BA340054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07AAE-28F8-4B5C-917C-FF4B49679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3E020-98E6-4F77-928F-5C943390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6EDE8-47BB-4BE4-B884-3E6104472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DD2DA-C3CE-4875-B15B-C0913453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6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4595-D3FC-4D98-A2F5-D521F518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B75B1-33E0-4DE1-88B6-38A500C2F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A2066-D3EC-4CB3-9BC8-E290215D6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F1AB2-5B70-40B5-9F66-662CD368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6B396-45CD-456B-8464-D512B067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C8D72-54BC-417E-A5C9-ED86EF8B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0A614-A347-4DEA-B96E-6E13F877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18D4A-BB67-4452-A3BA-1EE206432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2B233-82E4-4593-A264-73DEB579E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9A7B9-8F00-4C52-AF8B-9E30360E4796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E1175-A712-46D9-AAA4-C8A28DEEA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05113-B134-41F6-8486-D4E40C18A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9C08E-7EE7-4E8E-8222-6A2F61878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7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C83BAF-17EB-4643-9745-9E6DA82E8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388"/>
            <a:ext cx="12192000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EDB03-1174-4425-B994-C5C74E0C451D}"/>
              </a:ext>
            </a:extLst>
          </p:cNvPr>
          <p:cNvSpPr txBox="1"/>
          <p:nvPr/>
        </p:nvSpPr>
        <p:spPr>
          <a:xfrm>
            <a:off x="1283516" y="954376"/>
            <a:ext cx="898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¿SABÍAS QUE EN EL MUNDO HAY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F00E8-58DB-48C9-96C2-74B619345B5B}"/>
              </a:ext>
            </a:extLst>
          </p:cNvPr>
          <p:cNvSpPr txBox="1"/>
          <p:nvPr/>
        </p:nvSpPr>
        <p:spPr>
          <a:xfrm>
            <a:off x="2536441" y="1834767"/>
            <a:ext cx="71191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246 MILLONES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A08E4-9D21-48C9-BAF4-0EF118B3BE11}"/>
              </a:ext>
            </a:extLst>
          </p:cNvPr>
          <p:cNvSpPr txBox="1"/>
          <p:nvPr/>
        </p:nvSpPr>
        <p:spPr>
          <a:xfrm>
            <a:off x="1041452" y="5104486"/>
            <a:ext cx="10109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 PERSONAS CON BAJA VISIÓN?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3162742"/>
      </p:ext>
    </p:extLst>
  </p:cSld>
  <p:clrMapOvr>
    <a:masterClrMapping/>
  </p:clrMapOvr>
  <p:transition spd="slow" advTm="76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0F6A5-A1F8-4512-AB30-6245119B09FB}"/>
              </a:ext>
            </a:extLst>
          </p:cNvPr>
          <p:cNvGrpSpPr/>
          <p:nvPr/>
        </p:nvGrpSpPr>
        <p:grpSpPr>
          <a:xfrm>
            <a:off x="784977" y="1239633"/>
            <a:ext cx="10622034" cy="2968987"/>
            <a:chOff x="784978" y="460013"/>
            <a:chExt cx="10622034" cy="29689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A4091F-0DE2-4D3E-8D4A-05492DD6C0D8}"/>
                </a:ext>
              </a:extLst>
            </p:cNvPr>
            <p:cNvSpPr txBox="1"/>
            <p:nvPr/>
          </p:nvSpPr>
          <p:spPr>
            <a:xfrm>
              <a:off x="1602469" y="460013"/>
              <a:ext cx="89870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D771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EN ARGENTINA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BAAAA1-3C84-42F3-B147-B7A82DA37A71}"/>
                </a:ext>
              </a:extLst>
            </p:cNvPr>
            <p:cNvSpPr txBox="1"/>
            <p:nvPr/>
          </p:nvSpPr>
          <p:spPr>
            <a:xfrm>
              <a:off x="2536440" y="1190454"/>
              <a:ext cx="711911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 MILLÓN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3DEA07-D3AD-468A-86EC-10DA626D5F81}"/>
                </a:ext>
              </a:extLst>
            </p:cNvPr>
            <p:cNvSpPr txBox="1"/>
            <p:nvPr/>
          </p:nvSpPr>
          <p:spPr>
            <a:xfrm>
              <a:off x="784978" y="2721114"/>
              <a:ext cx="1062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1D771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DE PERSONAS TIENEN BAJA VISIÓN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F829CE-2BA4-41DE-9669-D9480AACBD2E}"/>
              </a:ext>
            </a:extLst>
          </p:cNvPr>
          <p:cNvGrpSpPr/>
          <p:nvPr/>
        </p:nvGrpSpPr>
        <p:grpSpPr>
          <a:xfrm>
            <a:off x="2666994" y="0"/>
            <a:ext cx="6858000" cy="6858000"/>
            <a:chOff x="2666994" y="0"/>
            <a:chExt cx="6858000" cy="6858000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2C0668A-4504-464E-80D9-43F460653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994" y="0"/>
              <a:ext cx="6858000" cy="6858000"/>
            </a:xfrm>
            <a:prstGeom prst="rect">
              <a:avLst/>
            </a:prstGeom>
          </p:spPr>
        </p:pic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3B93888-2304-4A65-80C1-8BA78610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716" y="6012209"/>
              <a:ext cx="511988" cy="31039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204C82-FE6E-4346-8469-B3C9AC19A29C}"/>
              </a:ext>
            </a:extLst>
          </p:cNvPr>
          <p:cNvGrpSpPr/>
          <p:nvPr/>
        </p:nvGrpSpPr>
        <p:grpSpPr>
          <a:xfrm>
            <a:off x="427165" y="5374017"/>
            <a:ext cx="11337657" cy="713578"/>
            <a:chOff x="0" y="4842330"/>
            <a:chExt cx="11337657" cy="7135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460EDD-EE5A-4171-BCE7-368E1A08A49F}"/>
                </a:ext>
              </a:extLst>
            </p:cNvPr>
            <p:cNvSpPr txBox="1"/>
            <p:nvPr/>
          </p:nvSpPr>
          <p:spPr>
            <a:xfrm>
              <a:off x="0" y="4848022"/>
              <a:ext cx="34766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1D771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ES DECIR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38340F-A7AF-4EE4-9139-11D9AB22EFDC}"/>
                </a:ext>
              </a:extLst>
            </p:cNvPr>
            <p:cNvSpPr txBox="1"/>
            <p:nvPr/>
          </p:nvSpPr>
          <p:spPr>
            <a:xfrm>
              <a:off x="3116866" y="4842330"/>
              <a:ext cx="43156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 DE CADA 44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7EC9FA-110B-4DE1-8A88-3CA312A5B38E}"/>
                </a:ext>
              </a:extLst>
            </p:cNvPr>
            <p:cNvSpPr txBox="1"/>
            <p:nvPr/>
          </p:nvSpPr>
          <p:spPr>
            <a:xfrm>
              <a:off x="7201704" y="4842330"/>
              <a:ext cx="4135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1D771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HABITANTES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1251826"/>
      </p:ext>
    </p:extLst>
  </p:cSld>
  <p:clrMapOvr>
    <a:masterClrMapping/>
  </p:clrMapOvr>
  <p:transition spd="slow" advTm="762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BA6F71-2898-437F-8422-C586BA58B458}"/>
              </a:ext>
            </a:extLst>
          </p:cNvPr>
          <p:cNvSpPr txBox="1"/>
          <p:nvPr/>
        </p:nvSpPr>
        <p:spPr>
          <a:xfrm>
            <a:off x="784982" y="375282"/>
            <a:ext cx="1062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¿QUÉ ES LA BAJA VISIÓN?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D3568-D8FE-40F0-A4A7-DD4955E9DAA6}"/>
              </a:ext>
            </a:extLst>
          </p:cNvPr>
          <p:cNvSpPr txBox="1"/>
          <p:nvPr/>
        </p:nvSpPr>
        <p:spPr>
          <a:xfrm>
            <a:off x="2133250" y="2228671"/>
            <a:ext cx="79254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“UNA PERSONA CON BAJA VISIÓN ES AQUELLA QUE EN EL MEJOR OJO, CON LA MEJOR CORRECCIÓN POSIBLE, TIENE UNA VISIÓN DE ENTRE UN 10% Y UN 30% DE LA VISIÓN NORMAL”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BDF2A-C015-48DF-852A-99F241C1A088}"/>
              </a:ext>
            </a:extLst>
          </p:cNvPr>
          <p:cNvSpPr txBox="1"/>
          <p:nvPr/>
        </p:nvSpPr>
        <p:spPr>
          <a:xfrm>
            <a:off x="1816215" y="4568617"/>
            <a:ext cx="855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DICHO DE OTRA MANERA, LA PERSONA QUE SE REALIZÓ CIRUGÍAS O USA ANTEOJOS, E IGUALMENTE TIENE UNA DISMINUCIÓN DE LA VISTA DE ENTRE UN 70% Y 90%, ES CONSIDERADA CON BAJA VISIÓN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697373"/>
      </p:ext>
    </p:extLst>
  </p:cSld>
  <p:clrMapOvr>
    <a:masterClrMapping/>
  </p:clrMapOvr>
  <p:transition spd="slow" advTm="1050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FC638F-D503-4916-AD6D-22B8AA4DE486}"/>
              </a:ext>
            </a:extLst>
          </p:cNvPr>
          <p:cNvSpPr txBox="1"/>
          <p:nvPr/>
        </p:nvSpPr>
        <p:spPr>
          <a:xfrm>
            <a:off x="1515611" y="134224"/>
            <a:ext cx="9160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SÍNTOMAS DE BAJA VISIÓN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B7C084-1277-4E4E-BC27-522D31B88603}"/>
              </a:ext>
            </a:extLst>
          </p:cNvPr>
          <p:cNvCxnSpPr/>
          <p:nvPr/>
        </p:nvCxnSpPr>
        <p:spPr>
          <a:xfrm>
            <a:off x="2441196" y="1412660"/>
            <a:ext cx="0" cy="388410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40EB50C-D1DB-4A9F-96B1-BF82F586F7C0}"/>
              </a:ext>
            </a:extLst>
          </p:cNvPr>
          <p:cNvGrpSpPr/>
          <p:nvPr/>
        </p:nvGrpSpPr>
        <p:grpSpPr>
          <a:xfrm>
            <a:off x="2591615" y="1769524"/>
            <a:ext cx="1959019" cy="4119618"/>
            <a:chOff x="2591615" y="1769524"/>
            <a:chExt cx="1959019" cy="4119618"/>
          </a:xfrm>
        </p:grpSpPr>
        <p:pic>
          <p:nvPicPr>
            <p:cNvPr id="12" name="Picture 11" descr="A close up of a tree&#10;&#10;Description automatically generated">
              <a:extLst>
                <a:ext uri="{FF2B5EF4-FFF2-40B4-BE49-F238E27FC236}">
                  <a16:creationId xmlns:a16="http://schemas.microsoft.com/office/drawing/2014/main" id="{FCBE0544-999F-47AD-BC79-7895EC631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478" y="1769524"/>
              <a:ext cx="1747292" cy="317037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52976E-1BD4-4985-946F-FFCA2DA322CA}"/>
                </a:ext>
              </a:extLst>
            </p:cNvPr>
            <p:cNvSpPr txBox="1"/>
            <p:nvPr/>
          </p:nvSpPr>
          <p:spPr>
            <a:xfrm>
              <a:off x="2591615" y="4965812"/>
              <a:ext cx="1959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PÉRDIDA DE SENSIBILIDAD AL CONTRASTE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838421-E3A3-446D-A2F7-705C009DDCD2}"/>
              </a:ext>
            </a:extLst>
          </p:cNvPr>
          <p:cNvGrpSpPr/>
          <p:nvPr/>
        </p:nvGrpSpPr>
        <p:grpSpPr>
          <a:xfrm>
            <a:off x="4550634" y="1769526"/>
            <a:ext cx="1777535" cy="3977626"/>
            <a:chOff x="4550634" y="1769526"/>
            <a:chExt cx="1777535" cy="3977626"/>
          </a:xfrm>
        </p:grpSpPr>
        <p:pic>
          <p:nvPicPr>
            <p:cNvPr id="14" name="Picture 13" descr="A view of a street&#10;&#10;Description automatically generated">
              <a:extLst>
                <a:ext uri="{FF2B5EF4-FFF2-40B4-BE49-F238E27FC236}">
                  <a16:creationId xmlns:a16="http://schemas.microsoft.com/office/drawing/2014/main" id="{7CF76ADF-14E7-4CF8-8DF7-6126CD1D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876" y="1769526"/>
              <a:ext cx="1747293" cy="317037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0C4510-34CB-4017-B911-C6C442167174}"/>
                </a:ext>
              </a:extLst>
            </p:cNvPr>
            <p:cNvSpPr txBox="1"/>
            <p:nvPr/>
          </p:nvSpPr>
          <p:spPr>
            <a:xfrm>
              <a:off x="4550634" y="5100821"/>
              <a:ext cx="1747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CEGUERA NOCTURNA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EFDBFD-4189-49F8-BD6B-16B24480E784}"/>
              </a:ext>
            </a:extLst>
          </p:cNvPr>
          <p:cNvGrpSpPr/>
          <p:nvPr/>
        </p:nvGrpSpPr>
        <p:grpSpPr>
          <a:xfrm>
            <a:off x="6456786" y="1769525"/>
            <a:ext cx="1763782" cy="4119617"/>
            <a:chOff x="6456786" y="1769525"/>
            <a:chExt cx="1763782" cy="4119617"/>
          </a:xfrm>
        </p:grpSpPr>
        <p:pic>
          <p:nvPicPr>
            <p:cNvPr id="20" name="Picture 19" descr="A picture containing mirror, view, sitting, reflection&#10;&#10;Description automatically generated">
              <a:extLst>
                <a:ext uri="{FF2B5EF4-FFF2-40B4-BE49-F238E27FC236}">
                  <a16:creationId xmlns:a16="http://schemas.microsoft.com/office/drawing/2014/main" id="{A3443E8F-D288-4F4D-9E3F-708B1F39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275" y="1769525"/>
              <a:ext cx="1747293" cy="317037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7F551-807C-4AB2-9034-587FD7D839B1}"/>
                </a:ext>
              </a:extLst>
            </p:cNvPr>
            <p:cNvSpPr txBox="1"/>
            <p:nvPr/>
          </p:nvSpPr>
          <p:spPr>
            <a:xfrm>
              <a:off x="6456786" y="4965812"/>
              <a:ext cx="17472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PÉRDIDA DE CAMPO VISUAL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01C8408-89F1-4CFB-A34C-B0A59C50AAAB}"/>
              </a:ext>
            </a:extLst>
          </p:cNvPr>
          <p:cNvGrpSpPr/>
          <p:nvPr/>
        </p:nvGrpSpPr>
        <p:grpSpPr>
          <a:xfrm>
            <a:off x="8362938" y="1769524"/>
            <a:ext cx="1750029" cy="4119618"/>
            <a:chOff x="8362938" y="1769524"/>
            <a:chExt cx="1750029" cy="4119618"/>
          </a:xfrm>
        </p:grpSpPr>
        <p:pic>
          <p:nvPicPr>
            <p:cNvPr id="10" name="Picture 9" descr="A picture containing outdoor, grass, train, track&#10;&#10;Description automatically generated">
              <a:extLst>
                <a:ext uri="{FF2B5EF4-FFF2-40B4-BE49-F238E27FC236}">
                  <a16:creationId xmlns:a16="http://schemas.microsoft.com/office/drawing/2014/main" id="{645D4901-0FCE-4ABC-BBAC-359050C6E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674" y="1769524"/>
              <a:ext cx="1747293" cy="317037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CD284E-6E3E-4220-AE83-65602027EA9C}"/>
                </a:ext>
              </a:extLst>
            </p:cNvPr>
            <p:cNvSpPr txBox="1"/>
            <p:nvPr/>
          </p:nvSpPr>
          <p:spPr>
            <a:xfrm>
              <a:off x="8362938" y="4965812"/>
              <a:ext cx="17472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PÉRDIDA DE VISIÓN CENTRAL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E90F2D-5ED2-4763-AA12-D4AD924DBA9D}"/>
              </a:ext>
            </a:extLst>
          </p:cNvPr>
          <p:cNvGrpSpPr/>
          <p:nvPr/>
        </p:nvGrpSpPr>
        <p:grpSpPr>
          <a:xfrm>
            <a:off x="10258073" y="1769525"/>
            <a:ext cx="1747292" cy="3940418"/>
            <a:chOff x="10258073" y="1769525"/>
            <a:chExt cx="1747292" cy="3940418"/>
          </a:xfrm>
        </p:grpSpPr>
        <p:pic>
          <p:nvPicPr>
            <p:cNvPr id="16" name="Picture 15" descr="A picture containing outdoor, grass, front, sitting&#10;&#10;Description automatically generated">
              <a:extLst>
                <a:ext uri="{FF2B5EF4-FFF2-40B4-BE49-F238E27FC236}">
                  <a16:creationId xmlns:a16="http://schemas.microsoft.com/office/drawing/2014/main" id="{BC81D1AF-DCB4-4DA8-B29B-8BF45059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8073" y="1769525"/>
              <a:ext cx="1747292" cy="317037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083202-CAAA-426A-B916-DFF3CEEEEAE8}"/>
                </a:ext>
              </a:extLst>
            </p:cNvPr>
            <p:cNvSpPr txBox="1"/>
            <p:nvPr/>
          </p:nvSpPr>
          <p:spPr>
            <a:xfrm>
              <a:off x="10258073" y="5063612"/>
              <a:ext cx="1747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VISIÓN PARCHEADA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8B1FD0E-B560-4791-B4D9-165414097F5A}"/>
              </a:ext>
            </a:extLst>
          </p:cNvPr>
          <p:cNvGrpSpPr/>
          <p:nvPr/>
        </p:nvGrpSpPr>
        <p:grpSpPr>
          <a:xfrm>
            <a:off x="259831" y="1769524"/>
            <a:ext cx="1934084" cy="3940420"/>
            <a:chOff x="259831" y="1769524"/>
            <a:chExt cx="1934084" cy="3940420"/>
          </a:xfrm>
        </p:grpSpPr>
        <p:pic>
          <p:nvPicPr>
            <p:cNvPr id="18" name="Picture 17" descr="A view of a city street&#10;&#10;Description automatically generated">
              <a:extLst>
                <a:ext uri="{FF2B5EF4-FFF2-40B4-BE49-F238E27FC236}">
                  <a16:creationId xmlns:a16="http://schemas.microsoft.com/office/drawing/2014/main" id="{304A4C3E-F683-45B1-837B-1B2CEB95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5" r="5725"/>
            <a:stretch/>
          </p:blipFill>
          <p:spPr>
            <a:xfrm>
              <a:off x="259831" y="1769524"/>
              <a:ext cx="1934084" cy="31703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99FB4-696F-4480-8F4C-B9720B43245E}"/>
                </a:ext>
              </a:extLst>
            </p:cNvPr>
            <p:cNvSpPr txBox="1"/>
            <p:nvPr/>
          </p:nvSpPr>
          <p:spPr>
            <a:xfrm>
              <a:off x="353231" y="5063613"/>
              <a:ext cx="1747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VISIÓN NORMAL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9498004"/>
      </p:ext>
    </p:extLst>
  </p:cSld>
  <p:clrMapOvr>
    <a:masterClrMapping/>
  </p:clrMapOvr>
  <p:transition spd="slow" advTm="1802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A56243-4118-43FE-BC36-FD91DE947584}"/>
              </a:ext>
            </a:extLst>
          </p:cNvPr>
          <p:cNvSpPr txBox="1"/>
          <p:nvPr/>
        </p:nvSpPr>
        <p:spPr>
          <a:xfrm>
            <a:off x="840286" y="3013501"/>
            <a:ext cx="1051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ESO MISMO NOS PREGUNTAMOS NOSOTROS, Y POR ESO CREAMOS</a:t>
            </a:r>
            <a:endParaRPr lang="en-US" sz="2400" b="1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D41D6-21EE-4C67-A583-C9B2769A3C83}"/>
              </a:ext>
            </a:extLst>
          </p:cNvPr>
          <p:cNvSpPr txBox="1"/>
          <p:nvPr/>
        </p:nvSpPr>
        <p:spPr>
          <a:xfrm>
            <a:off x="1926662" y="588319"/>
            <a:ext cx="8338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US" sz="2400" b="1" kern="1200" dirty="0">
                <a:solidFill>
                  <a:srgbClr val="7030A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¿QUÉ APLICACIÓN USARÍAS?</a:t>
            </a:r>
            <a:endParaRPr lang="en-US" sz="24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862E3-B8EB-4EE3-B9F7-FAF93EE66C71}"/>
              </a:ext>
            </a:extLst>
          </p:cNvPr>
          <p:cNvSpPr txBox="1"/>
          <p:nvPr/>
        </p:nvSpPr>
        <p:spPr>
          <a:xfrm>
            <a:off x="3643607" y="1069823"/>
            <a:ext cx="490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¿CÓMO LA USARÍAS?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7EEBDA-9AF0-483B-9307-63C72C382795}"/>
              </a:ext>
            </a:extLst>
          </p:cNvPr>
          <p:cNvSpPr txBox="1"/>
          <p:nvPr/>
        </p:nvSpPr>
        <p:spPr>
          <a:xfrm>
            <a:off x="998275" y="1551327"/>
            <a:ext cx="1019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¿QUÉ ESFUERZO DEBERÍAS HACER PARA UTILIZARLA?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2F72EC-DEAC-423F-A9C0-0EB35C098A69}"/>
              </a:ext>
            </a:extLst>
          </p:cNvPr>
          <p:cNvGrpSpPr/>
          <p:nvPr/>
        </p:nvGrpSpPr>
        <p:grpSpPr>
          <a:xfrm>
            <a:off x="4762230" y="4515612"/>
            <a:ext cx="2667515" cy="1754069"/>
            <a:chOff x="594218" y="4828203"/>
            <a:chExt cx="1772876" cy="1165784"/>
          </a:xfrm>
        </p:grpSpPr>
        <p:pic>
          <p:nvPicPr>
            <p:cNvPr id="16" name="Picture 15" descr="Logo, icon&#10;&#10;Description automatically generated">
              <a:extLst>
                <a:ext uri="{FF2B5EF4-FFF2-40B4-BE49-F238E27FC236}">
                  <a16:creationId xmlns:a16="http://schemas.microsoft.com/office/drawing/2014/main" id="{23E10CB2-BB98-4202-8544-5BFBCF422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" y="4828203"/>
              <a:ext cx="1512769" cy="7771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F13E4A-3805-4347-B155-7098EE2B5426}"/>
                </a:ext>
              </a:extLst>
            </p:cNvPr>
            <p:cNvSpPr txBox="1"/>
            <p:nvPr/>
          </p:nvSpPr>
          <p:spPr>
            <a:xfrm>
              <a:off x="594218" y="5605336"/>
              <a:ext cx="1772876" cy="388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>
                  <a:solidFill>
                    <a:schemeClr val="bg2">
                      <a:lumMod val="1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TEMON</a:t>
              </a:r>
              <a:endParaRPr lang="en-US" sz="3200" b="1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48585968"/>
      </p:ext>
    </p:extLst>
  </p:cSld>
  <p:clrMapOvr>
    <a:masterClrMapping/>
  </p:clrMapOvr>
  <p:transition spd="slow" advTm="1252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9A3DA6-1CE7-47D0-8C31-0A0F237CAB16}"/>
              </a:ext>
            </a:extLst>
          </p:cNvPr>
          <p:cNvSpPr txBox="1"/>
          <p:nvPr/>
        </p:nvSpPr>
        <p:spPr>
          <a:xfrm>
            <a:off x="6695811" y="526498"/>
            <a:ext cx="481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SOLUCIÓN PROPORCIONADA POR TEMON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C0538-BEA1-401A-9546-A4391842535E}"/>
              </a:ext>
            </a:extLst>
          </p:cNvPr>
          <p:cNvSpPr txBox="1"/>
          <p:nvPr/>
        </p:nvSpPr>
        <p:spPr>
          <a:xfrm>
            <a:off x="645951" y="1561949"/>
            <a:ext cx="505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INTERFAZ CON BAJO CONTRASTE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B1B77-57FE-4559-A6C3-3396E7828D4F}"/>
              </a:ext>
            </a:extLst>
          </p:cNvPr>
          <p:cNvSpPr txBox="1"/>
          <p:nvPr/>
        </p:nvSpPr>
        <p:spPr>
          <a:xfrm>
            <a:off x="645951" y="2163824"/>
            <a:ext cx="518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BÚSQUEDA CON TECLADOS PEQUEÑOS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A42B1-07E4-42AA-866D-C911E06990C5}"/>
              </a:ext>
            </a:extLst>
          </p:cNvPr>
          <p:cNvSpPr txBox="1"/>
          <p:nvPr/>
        </p:nvSpPr>
        <p:spPr>
          <a:xfrm>
            <a:off x="645951" y="2765700"/>
            <a:ext cx="440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BOTONES O ÍCONOS DIFÍCILES DE IDENTIFICAR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018ED-154F-412D-B4E4-B02E30ED6803}"/>
              </a:ext>
            </a:extLst>
          </p:cNvPr>
          <p:cNvSpPr txBox="1"/>
          <p:nvPr/>
        </p:nvSpPr>
        <p:spPr>
          <a:xfrm>
            <a:off x="7029303" y="1561949"/>
            <a:ext cx="489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INTERFAZ CON CONTRASTES ALTOS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7065C-80A1-42AF-A096-16E98421D919}"/>
              </a:ext>
            </a:extLst>
          </p:cNvPr>
          <p:cNvSpPr txBox="1"/>
          <p:nvPr/>
        </p:nvSpPr>
        <p:spPr>
          <a:xfrm>
            <a:off x="7029303" y="2163824"/>
            <a:ext cx="440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BÚSQUEDAS POR VOZ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30322-B30D-49D8-9B2C-CF2D478E3F97}"/>
              </a:ext>
            </a:extLst>
          </p:cNvPr>
          <p:cNvSpPr txBox="1"/>
          <p:nvPr/>
        </p:nvSpPr>
        <p:spPr>
          <a:xfrm>
            <a:off x="7029302" y="2765699"/>
            <a:ext cx="440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BOTONES E ÍCONOS GRANDES Y ACCESIBLES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11B131DB-43F2-4D68-A411-8AA6A9F6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3" y="4926720"/>
            <a:ext cx="3205611" cy="16467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552865-9C73-4EBD-B640-BBBCB98296BE}"/>
              </a:ext>
            </a:extLst>
          </p:cNvPr>
          <p:cNvSpPr txBox="1"/>
          <p:nvPr/>
        </p:nvSpPr>
        <p:spPr>
          <a:xfrm>
            <a:off x="246076" y="709166"/>
            <a:ext cx="5450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PROBLEMA DE LOS REPRODUCTORES ACTUALES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95A3C4-0AB1-4CA6-AF02-4006F83C160E}"/>
              </a:ext>
            </a:extLst>
          </p:cNvPr>
          <p:cNvCxnSpPr>
            <a:cxnSpLocks/>
          </p:cNvCxnSpPr>
          <p:nvPr/>
        </p:nvCxnSpPr>
        <p:spPr>
          <a:xfrm>
            <a:off x="6095999" y="427290"/>
            <a:ext cx="0" cy="38712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5304721"/>
      </p:ext>
    </p:extLst>
  </p:cSld>
  <p:clrMapOvr>
    <a:masterClrMapping/>
  </p:clrMapOvr>
  <p:transition spd="slow" advTm="1651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A2C8E-CDFD-4949-A2BA-55576F505E34}"/>
              </a:ext>
            </a:extLst>
          </p:cNvPr>
          <p:cNvSpPr txBox="1"/>
          <p:nvPr/>
        </p:nvSpPr>
        <p:spPr>
          <a:xfrm>
            <a:off x="707273" y="271351"/>
            <a:ext cx="6884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1D771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¿CÓMO LA OBTENGO?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6C16FBB-B6CD-4E4C-92B4-C2AF7BE04B3E}"/>
              </a:ext>
            </a:extLst>
          </p:cNvPr>
          <p:cNvGrpSpPr/>
          <p:nvPr/>
        </p:nvGrpSpPr>
        <p:grpSpPr>
          <a:xfrm>
            <a:off x="575105" y="2625497"/>
            <a:ext cx="3293053" cy="3350133"/>
            <a:chOff x="558841" y="2118694"/>
            <a:chExt cx="3293053" cy="3350133"/>
          </a:xfrm>
        </p:grpSpPr>
        <p:pic>
          <p:nvPicPr>
            <p:cNvPr id="54" name="Picture 5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90D448D-FC37-4B03-9B34-42FCC568A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73" y="2118694"/>
              <a:ext cx="2996190" cy="299619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F7678E-FAA4-4559-A173-A6A00C4E3DC9}"/>
                </a:ext>
              </a:extLst>
            </p:cNvPr>
            <p:cNvSpPr txBox="1"/>
            <p:nvPr/>
          </p:nvSpPr>
          <p:spPr>
            <a:xfrm>
              <a:off x="558841" y="4760941"/>
              <a:ext cx="32930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Verdana" panose="020B0604030504040204" pitchFamily="34" charset="0"/>
                  <a:ea typeface="Verdana" panose="020B0604030504040204" pitchFamily="34" charset="0"/>
                </a:rPr>
                <a:t>temon.ar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616F85-A927-48A0-95CD-F54FDEC3EC67}"/>
              </a:ext>
            </a:extLst>
          </p:cNvPr>
          <p:cNvSpPr txBox="1"/>
          <p:nvPr/>
        </p:nvSpPr>
        <p:spPr>
          <a:xfrm>
            <a:off x="1567289" y="1163470"/>
            <a:ext cx="1308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8B2CB1-8C1D-445E-9197-5C288DB565FE}"/>
              </a:ext>
            </a:extLst>
          </p:cNvPr>
          <p:cNvSpPr txBox="1"/>
          <p:nvPr/>
        </p:nvSpPr>
        <p:spPr>
          <a:xfrm>
            <a:off x="5419190" y="1163470"/>
            <a:ext cx="1308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D929EC-D91E-4B22-8EF5-8AC22619BD15}"/>
              </a:ext>
            </a:extLst>
          </p:cNvPr>
          <p:cNvSpPr txBox="1"/>
          <p:nvPr/>
        </p:nvSpPr>
        <p:spPr>
          <a:xfrm>
            <a:off x="9436209" y="1163470"/>
            <a:ext cx="1308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17C9E2-5D50-454A-846A-46D370961E30}"/>
              </a:ext>
            </a:extLst>
          </p:cNvPr>
          <p:cNvGrpSpPr/>
          <p:nvPr/>
        </p:nvGrpSpPr>
        <p:grpSpPr>
          <a:xfrm>
            <a:off x="5003470" y="2317457"/>
            <a:ext cx="2185059" cy="4102217"/>
            <a:chOff x="5003470" y="2317457"/>
            <a:chExt cx="2185059" cy="410221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841575-72A5-4AFC-83C7-60BE28641D23}"/>
                </a:ext>
              </a:extLst>
            </p:cNvPr>
            <p:cNvGrpSpPr/>
            <p:nvPr/>
          </p:nvGrpSpPr>
          <p:grpSpPr>
            <a:xfrm>
              <a:off x="5003470" y="2317457"/>
              <a:ext cx="2185059" cy="4102217"/>
              <a:chOff x="4831594" y="1377891"/>
              <a:chExt cx="2185059" cy="4102217"/>
            </a:xfrm>
          </p:grpSpPr>
          <p:pic>
            <p:nvPicPr>
              <p:cNvPr id="6" name="Picture 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4F200ED-C24E-43F1-8E60-7C166F31C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594" y="1377891"/>
                <a:ext cx="2185059" cy="4102217"/>
              </a:xfrm>
              <a:prstGeom prst="rect">
                <a:avLst/>
              </a:prstGeom>
            </p:spPr>
          </p:pic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75A5D359-A926-4747-A2AE-C5F58BDC6E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96314" y="2622962"/>
                <a:ext cx="243277" cy="184553"/>
              </a:xfrm>
              <a:prstGeom prst="bentConnector3">
                <a:avLst>
                  <a:gd name="adj1" fmla="val 10172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59EE3716-40EC-455B-960D-1A0D290A88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25676" y="4052754"/>
                <a:ext cx="243277" cy="184553"/>
              </a:xfrm>
              <a:prstGeom prst="bentConnector3">
                <a:avLst>
                  <a:gd name="adj1" fmla="val 10172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961C248B-0EB4-4E8A-81A3-EE9E2FB608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6445541" y="2577869"/>
                <a:ext cx="243277" cy="184553"/>
              </a:xfrm>
              <a:prstGeom prst="bentConnector3">
                <a:avLst>
                  <a:gd name="adj1" fmla="val 10172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2551C12D-999F-4CA1-8EF4-1FAD623D00E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6474903" y="4028988"/>
                <a:ext cx="243277" cy="184553"/>
              </a:xfrm>
              <a:prstGeom prst="bentConnector3">
                <a:avLst>
                  <a:gd name="adj1" fmla="val 10172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0A1D75-1408-400B-BB60-E3C08D0B2C39}"/>
                </a:ext>
              </a:extLst>
            </p:cNvPr>
            <p:cNvSpPr/>
            <p:nvPr/>
          </p:nvSpPr>
          <p:spPr>
            <a:xfrm>
              <a:off x="5746360" y="5835676"/>
              <a:ext cx="654341" cy="5704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230F60-8FA3-4537-9A7E-874AE63AB4FC}"/>
              </a:ext>
            </a:extLst>
          </p:cNvPr>
          <p:cNvGrpSpPr/>
          <p:nvPr/>
        </p:nvGrpSpPr>
        <p:grpSpPr>
          <a:xfrm>
            <a:off x="8998024" y="2303911"/>
            <a:ext cx="2185059" cy="4102217"/>
            <a:chOff x="8998024" y="2303911"/>
            <a:chExt cx="2185059" cy="41022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5BD758-3A3F-42B5-A8C3-1735E3694547}"/>
                </a:ext>
              </a:extLst>
            </p:cNvPr>
            <p:cNvGrpSpPr/>
            <p:nvPr/>
          </p:nvGrpSpPr>
          <p:grpSpPr>
            <a:xfrm>
              <a:off x="8998024" y="2303911"/>
              <a:ext cx="2185059" cy="4102217"/>
              <a:chOff x="8998024" y="2303911"/>
              <a:chExt cx="2185059" cy="410221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38A6A1BA-CB60-486F-8D7B-36C0565BA4AA}"/>
                  </a:ext>
                </a:extLst>
              </p:cNvPr>
              <p:cNvGrpSpPr/>
              <p:nvPr/>
            </p:nvGrpSpPr>
            <p:grpSpPr>
              <a:xfrm>
                <a:off x="8998024" y="2303911"/>
                <a:ext cx="2185059" cy="4102217"/>
                <a:chOff x="8939301" y="1377891"/>
                <a:chExt cx="2185059" cy="4102217"/>
              </a:xfrm>
            </p:grpSpPr>
            <p:pic>
              <p:nvPicPr>
                <p:cNvPr id="44" name="Picture 43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0582F8C3-034C-493D-8162-9BAA6123B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9301" y="1377891"/>
                  <a:ext cx="2185059" cy="4102217"/>
                </a:xfrm>
                <a:prstGeom prst="rect">
                  <a:avLst/>
                </a:prstGeom>
              </p:spPr>
            </p:pic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12C64DD2-3955-4669-85DF-9F5FAB337C17}"/>
                    </a:ext>
                  </a:extLst>
                </p:cNvPr>
                <p:cNvGrpSpPr/>
                <p:nvPr/>
              </p:nvGrpSpPr>
              <p:grpSpPr>
                <a:xfrm>
                  <a:off x="9200902" y="2215326"/>
                  <a:ext cx="1661856" cy="2131039"/>
                  <a:chOff x="9200902" y="2215326"/>
                  <a:chExt cx="1661856" cy="2131039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27BC070F-D489-4A81-ABF4-4CA639CD6B7F}"/>
                      </a:ext>
                    </a:extLst>
                  </p:cNvPr>
                  <p:cNvSpPr/>
                  <p:nvPr/>
                </p:nvSpPr>
                <p:spPr>
                  <a:xfrm>
                    <a:off x="9200902" y="2702658"/>
                    <a:ext cx="1661856" cy="164370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B461B07-1F31-4039-A5AC-0946D92BE775}"/>
                      </a:ext>
                    </a:extLst>
                  </p:cNvPr>
                  <p:cNvGrpSpPr/>
                  <p:nvPr/>
                </p:nvGrpSpPr>
                <p:grpSpPr>
                  <a:xfrm>
                    <a:off x="9275445" y="2215326"/>
                    <a:ext cx="1512769" cy="1159218"/>
                    <a:chOff x="9275448" y="2528007"/>
                    <a:chExt cx="1512769" cy="1159218"/>
                  </a:xfrm>
                </p:grpSpPr>
                <p:pic>
                  <p:nvPicPr>
                    <p:cNvPr id="51" name="Picture 50" descr="Logo, icon&#10;&#10;Description automatically generated">
                      <a:extLst>
                        <a:ext uri="{FF2B5EF4-FFF2-40B4-BE49-F238E27FC236}">
                          <a16:creationId xmlns:a16="http://schemas.microsoft.com/office/drawing/2014/main" id="{70ECEF05-ED6A-457D-98FC-00C85BAEC4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5448" y="2528007"/>
                      <a:ext cx="1512769" cy="77713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2DF1F41A-BA73-4719-BCA6-1875659C6B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4602" y="3317893"/>
                      <a:ext cx="11744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TEMON</a:t>
                      </a:r>
                    </a:p>
                  </p:txBody>
                </p:sp>
              </p:grpSp>
            </p:grp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835F87-AA10-40C9-9D8C-0F14FC0E8966}"/>
                  </a:ext>
                </a:extLst>
              </p:cNvPr>
              <p:cNvSpPr/>
              <p:nvPr/>
            </p:nvSpPr>
            <p:spPr>
              <a:xfrm>
                <a:off x="9763379" y="5759717"/>
                <a:ext cx="654341" cy="57045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F665B6-42DD-4390-B54B-3C987954C0E7}"/>
                </a:ext>
              </a:extLst>
            </p:cNvPr>
            <p:cNvSpPr/>
            <p:nvPr/>
          </p:nvSpPr>
          <p:spPr>
            <a:xfrm>
              <a:off x="9144001" y="4258619"/>
              <a:ext cx="1895912" cy="1459153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1FAE44-3806-4364-B817-254C40BE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34986" y="4320967"/>
              <a:ext cx="1411793" cy="134688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72794596"/>
      </p:ext>
    </p:extLst>
  </p:cSld>
  <p:clrMapOvr>
    <a:masterClrMapping/>
  </p:clrMapOvr>
  <p:transition spd="slow" advTm="651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2" grpId="0"/>
      <p:bldP spid="68" grpId="0"/>
      <p:bldP spid="7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1.3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4|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1.8|1.6|1.5|1.9|2.2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|1.6|2.7|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7|1.3|1.5|1.4|1.1|1.3|1.5|1.4|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|1.4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211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Milla</dc:creator>
  <cp:lastModifiedBy>Juan Milla</cp:lastModifiedBy>
  <cp:revision>4</cp:revision>
  <dcterms:created xsi:type="dcterms:W3CDTF">2020-11-01T17:30:45Z</dcterms:created>
  <dcterms:modified xsi:type="dcterms:W3CDTF">2020-11-15T16:43:32Z</dcterms:modified>
</cp:coreProperties>
</file>